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0" r:id="rId3"/>
    <p:sldId id="291" r:id="rId4"/>
    <p:sldId id="293" r:id="rId5"/>
    <p:sldId id="298" r:id="rId6"/>
    <p:sldId id="292" r:id="rId7"/>
    <p:sldId id="294" r:id="rId8"/>
    <p:sldId id="299" r:id="rId9"/>
    <p:sldId id="295" r:id="rId10"/>
    <p:sldId id="300" r:id="rId11"/>
    <p:sldId id="296" r:id="rId12"/>
    <p:sldId id="297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3957" autoAdjust="0"/>
  </p:normalViewPr>
  <p:slideViewPr>
    <p:cSldViewPr snapToGrid="0">
      <p:cViewPr varScale="1">
        <p:scale>
          <a:sx n="68" d="100"/>
          <a:sy n="68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E8F041-4DB9-44B6-9C27-A62FC476731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1329F2-9AA7-4A60-97F2-CF09E19D8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47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El4jeETVmg&amp;t=1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Week of April 13 Lesson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94313"/>
            <a:ext cx="10117103" cy="3725487"/>
          </a:xfrm>
        </p:spPr>
        <p:txBody>
          <a:bodyPr>
            <a:normAutofit/>
          </a:bodyPr>
          <a:lstStyle/>
          <a:p>
            <a:r>
              <a:rPr lang="en-US" sz="2000" b="1" dirty="0"/>
              <a:t>First lesson of our next unit: U7 Stoichiometry </a:t>
            </a:r>
          </a:p>
          <a:p>
            <a:r>
              <a:rPr lang="en-US" sz="2000" b="1" dirty="0"/>
              <a:t>P3 Challenge – </a:t>
            </a:r>
          </a:p>
          <a:p>
            <a:r>
              <a:rPr lang="en-US" sz="2000" b="1" dirty="0"/>
              <a:t>Determine the number and kinds atoms for the chemical formula Al</a:t>
            </a:r>
            <a:r>
              <a:rPr lang="en-US" sz="2000" b="1" baseline="-25000" dirty="0"/>
              <a:t>2</a:t>
            </a:r>
            <a:r>
              <a:rPr lang="en-US" sz="2000" b="1" dirty="0"/>
              <a:t>(SO</a:t>
            </a:r>
            <a:r>
              <a:rPr lang="en-US" sz="2000" b="1" baseline="-25000" dirty="0"/>
              <a:t>4</a:t>
            </a:r>
            <a:r>
              <a:rPr lang="en-US" sz="2000" b="1" dirty="0"/>
              <a:t>)</a:t>
            </a:r>
            <a:r>
              <a:rPr lang="en-US" sz="2000" b="1" baseline="-25000" dirty="0"/>
              <a:t>3</a:t>
            </a:r>
            <a:endParaRPr lang="en-US" sz="2000" b="1" dirty="0"/>
          </a:p>
          <a:p>
            <a:endParaRPr lang="en-US" sz="2000" b="1" baseline="-25000" dirty="0"/>
          </a:p>
          <a:p>
            <a:endParaRPr lang="en-US" sz="2000" b="1" baseline="-25000" dirty="0"/>
          </a:p>
          <a:p>
            <a:r>
              <a:rPr lang="en-US" sz="2000" b="1" dirty="0"/>
              <a:t>Today’s Objective –</a:t>
            </a:r>
          </a:p>
          <a:p>
            <a:pPr lvl="1"/>
            <a:r>
              <a:rPr lang="en-US" sz="2000" b="1" dirty="0"/>
              <a:t>Moles and particles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54954" y="4571999"/>
            <a:ext cx="4828032" cy="179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US" sz="2000" b="1" dirty="0"/>
          </a:p>
          <a:p>
            <a:r>
              <a:rPr lang="en-US" sz="2000" b="1" dirty="0"/>
              <a:t>Assignment:  </a:t>
            </a:r>
          </a:p>
          <a:p>
            <a:pPr lvl="1"/>
            <a:r>
              <a:rPr lang="en-US" sz="1800" b="1" dirty="0"/>
              <a:t>Mole Conversion Worksheet</a:t>
            </a:r>
          </a:p>
          <a:p>
            <a:endParaRPr lang="en-US" sz="2000" b="1" dirty="0"/>
          </a:p>
          <a:p>
            <a:pPr marL="0" indent="0">
              <a:buFont typeface="Wingdings 3" charset="2"/>
              <a:buNone/>
            </a:pPr>
            <a:endParaRPr lang="en-US" sz="2000" b="1" dirty="0"/>
          </a:p>
          <a:p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09016" y="3686172"/>
            <a:ext cx="4828032" cy="2493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Agenda</a:t>
            </a:r>
          </a:p>
          <a:p>
            <a:pPr lvl="1"/>
            <a:r>
              <a:rPr lang="en-US" sz="1800" b="1" dirty="0"/>
              <a:t>The mole</a:t>
            </a:r>
          </a:p>
          <a:p>
            <a:pPr lvl="1"/>
            <a:r>
              <a:rPr lang="en-US" sz="1800" b="1" dirty="0"/>
              <a:t>Mole – numbers conversions </a:t>
            </a:r>
          </a:p>
          <a:p>
            <a:pPr lvl="1"/>
            <a:r>
              <a:rPr lang="en-US" sz="1800" b="1" dirty="0"/>
              <a:t>Formula mass and molar mass</a:t>
            </a:r>
          </a:p>
          <a:p>
            <a:pPr lvl="1"/>
            <a:r>
              <a:rPr lang="en-US" sz="1800" b="1" dirty="0"/>
              <a:t>Gram – mole conversions</a:t>
            </a:r>
          </a:p>
          <a:p>
            <a:pPr lvl="1"/>
            <a:r>
              <a:rPr lang="en-US" sz="1800" b="1" dirty="0"/>
              <a:t>Mole – volume conversions</a:t>
            </a:r>
          </a:p>
          <a:p>
            <a:pPr lvl="1"/>
            <a:endParaRPr lang="en-US" sz="2000" b="1" dirty="0"/>
          </a:p>
          <a:p>
            <a:pPr marL="0" indent="0">
              <a:buFont typeface="Wingdings 3" charset="2"/>
              <a:buNone/>
            </a:pPr>
            <a:endParaRPr lang="en-US" sz="2000" b="1" dirty="0"/>
          </a:p>
          <a:p>
            <a:endParaRPr lang="en-US" sz="2000" b="1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09F8F-FFDE-4D6F-859E-B34B51E8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Volume-mol conversions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1CFA28-0D47-42CC-B19E-C5C34BF82E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Ex: What is the volume of 3.50 mol of O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 at STP?</a:t>
                </a: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3.50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mol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22.4  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= </a:t>
                </a:r>
                <a:r>
                  <a:rPr lang="en-US" b="1" dirty="0"/>
                  <a:t>78.4 L O</a:t>
                </a:r>
                <a:r>
                  <a:rPr lang="en-US" b="1" baseline="-25000" dirty="0"/>
                  <a:t>2</a:t>
                </a:r>
                <a:endParaRPr lang="en-US" b="1" dirty="0"/>
              </a:p>
              <a:p>
                <a:r>
                  <a:rPr lang="en-US" b="1" dirty="0"/>
                  <a:t>Ex: How many moles of He are in a 647 L balloon at STP?</a:t>
                </a:r>
              </a:p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47 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He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He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22.4 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He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:r>
                  <a:rPr lang="en-US" b="1" dirty="0"/>
                  <a:t>28.9 mol He</a:t>
                </a:r>
              </a:p>
              <a:p>
                <a:endParaRPr lang="en-US" b="1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1CFA28-0D47-42CC-B19E-C5C34BF82E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4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practice and Multistep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7763963" cy="3416300"/>
          </a:xfrm>
        </p:spPr>
        <p:txBody>
          <a:bodyPr>
            <a:normAutofit/>
          </a:bodyPr>
          <a:lstStyle/>
          <a:p>
            <a:r>
              <a:rPr lang="en-US" sz="2000" b="1" dirty="0"/>
              <a:t>How many moles of </a:t>
            </a:r>
            <a:r>
              <a:rPr lang="en-US" sz="2000" b="1" dirty="0" err="1"/>
              <a:t>NaOH</a:t>
            </a:r>
            <a:r>
              <a:rPr lang="en-US" sz="2000" b="1" dirty="0"/>
              <a:t> are present in 5.68 g of </a:t>
            </a:r>
            <a:r>
              <a:rPr lang="en-US" sz="2000" b="1" dirty="0" err="1"/>
              <a:t>NaOH</a:t>
            </a:r>
            <a:r>
              <a:rPr lang="en-US" sz="2000" b="1" dirty="0"/>
              <a:t>?</a:t>
            </a:r>
          </a:p>
          <a:p>
            <a:r>
              <a:rPr lang="en-US" sz="2000" b="1" dirty="0"/>
              <a:t>How many carbon atoms are there in a 2.35 g diamond?</a:t>
            </a:r>
          </a:p>
          <a:p>
            <a:r>
              <a:rPr lang="en-US" sz="2000" b="1" dirty="0"/>
              <a:t>What is the mass of 3.50 moles of ethanol, C</a:t>
            </a:r>
            <a:r>
              <a:rPr lang="en-US" sz="2000" b="1" baseline="-25000" dirty="0"/>
              <a:t>2</a:t>
            </a:r>
            <a:r>
              <a:rPr lang="en-US" sz="2000" b="1" dirty="0"/>
              <a:t>H</a:t>
            </a:r>
            <a:r>
              <a:rPr lang="en-US" sz="2000" b="1" baseline="-25000" dirty="0"/>
              <a:t>5</a:t>
            </a:r>
            <a:r>
              <a:rPr lang="en-US" sz="2000" b="1" dirty="0"/>
              <a:t>OH?</a:t>
            </a:r>
          </a:p>
          <a:p>
            <a:r>
              <a:rPr lang="en-US" sz="2000" b="1" dirty="0"/>
              <a:t>Hint: These two are both two step conversions. Apply two fractions with times sign draw the line copy unit. Then calculate.</a:t>
            </a:r>
          </a:p>
          <a:p>
            <a:r>
              <a:rPr lang="en-US" sz="2000" b="1" dirty="0"/>
              <a:t>What is the mass of  1.45 x 10</a:t>
            </a:r>
            <a:r>
              <a:rPr lang="en-US" sz="2000" b="1" baseline="30000" dirty="0"/>
              <a:t>24</a:t>
            </a:r>
            <a:r>
              <a:rPr lang="en-US" sz="2000" b="1" dirty="0"/>
              <a:t> atoms of Cu?</a:t>
            </a:r>
          </a:p>
          <a:p>
            <a:r>
              <a:rPr lang="en-US" sz="2000" b="1" dirty="0"/>
              <a:t>What is the volume of 50.0 g of oxygen gas (O</a:t>
            </a:r>
            <a:r>
              <a:rPr lang="en-US" sz="2000" b="1" baseline="-25000" dirty="0"/>
              <a:t>2</a:t>
            </a:r>
            <a:r>
              <a:rPr lang="en-US" sz="2000" b="1" dirty="0"/>
              <a:t>) at STP?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13403D-860E-4208-8588-B079F82C9582}"/>
              </a:ext>
            </a:extLst>
          </p:cNvPr>
          <p:cNvSpPr txBox="1"/>
          <p:nvPr/>
        </p:nvSpPr>
        <p:spPr>
          <a:xfrm>
            <a:off x="9608234" y="2522103"/>
            <a:ext cx="217880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0.142 mol NaOH</a:t>
            </a:r>
          </a:p>
          <a:p>
            <a:pPr>
              <a:lnSpc>
                <a:spcPct val="150000"/>
              </a:lnSpc>
            </a:pPr>
            <a:r>
              <a:rPr lang="en-US" dirty="0"/>
              <a:t>1.42x10</a:t>
            </a:r>
            <a:r>
              <a:rPr lang="en-US" baseline="30000" dirty="0"/>
              <a:t>24</a:t>
            </a:r>
            <a:r>
              <a:rPr lang="en-US" dirty="0"/>
              <a:t> C atoms</a:t>
            </a:r>
          </a:p>
          <a:p>
            <a:pPr>
              <a:lnSpc>
                <a:spcPct val="150000"/>
              </a:lnSpc>
            </a:pPr>
            <a:r>
              <a:rPr lang="en-US" dirty="0"/>
              <a:t>161 g 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OH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153 g Cu</a:t>
            </a:r>
          </a:p>
          <a:p>
            <a:pPr>
              <a:lnSpc>
                <a:spcPct val="150000"/>
              </a:lnSpc>
            </a:pPr>
            <a:r>
              <a:rPr lang="en-US" dirty="0"/>
              <a:t>35.0 L O</a:t>
            </a:r>
            <a:r>
              <a:rPr lang="en-US" baseline="-25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7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9452086" cy="392379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What’s Due?  (Pending assignments to complete.)</a:t>
            </a:r>
          </a:p>
          <a:p>
            <a:pPr lvl="1"/>
            <a:r>
              <a:rPr lang="en-US" sz="1800" b="1" dirty="0"/>
              <a:t>Mole Conversion worksheet</a:t>
            </a:r>
          </a:p>
          <a:p>
            <a:pPr lvl="1"/>
            <a:endParaRPr lang="en-US" sz="1800" b="1" dirty="0"/>
          </a:p>
          <a:p>
            <a:r>
              <a:rPr lang="en-US" sz="2000" b="1" dirty="0"/>
              <a:t>Reminder: Check the Expectations Excel file posted on the General area files section to make sure you have fulfilled all the expected activities. </a:t>
            </a:r>
          </a:p>
        </p:txBody>
      </p:sp>
    </p:spTree>
    <p:extLst>
      <p:ext uri="{BB962C8B-B14F-4D97-AF65-F5344CB8AC3E}">
        <p14:creationId xmlns:p14="http://schemas.microsoft.com/office/powerpoint/2010/main" val="114647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mole concept -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06831" cy="3895774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/>
              <a:t>The mole allows us to connect the macroscopic and atomic scales.</a:t>
            </a:r>
          </a:p>
          <a:p>
            <a:r>
              <a:rPr lang="en-US" sz="2000" b="1" dirty="0"/>
              <a:t>We </a:t>
            </a:r>
            <a:r>
              <a:rPr lang="en-US" sz="2000" b="1" u="sng" dirty="0"/>
              <a:t>define 1 mole as the number of C-12 atoms in 12 g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A mole is </a:t>
            </a:r>
            <a:r>
              <a:rPr lang="en-US" sz="2000" b="1" u="sng" dirty="0"/>
              <a:t>a unit like dozen </a:t>
            </a:r>
            <a:r>
              <a:rPr lang="en-US" sz="2000" b="1" dirty="0"/>
              <a:t>or ream.</a:t>
            </a:r>
          </a:p>
          <a:p>
            <a:r>
              <a:rPr lang="en-US" sz="2000" b="1" dirty="0"/>
              <a:t>A mole simply counts some </a:t>
            </a:r>
            <a:r>
              <a:rPr lang="en-US" sz="2000" b="1" u="sng" dirty="0"/>
              <a:t>number of items.</a:t>
            </a:r>
          </a:p>
          <a:p>
            <a:r>
              <a:rPr lang="en-US" sz="2000" b="1" dirty="0"/>
              <a:t>We defined </a:t>
            </a:r>
            <a:r>
              <a:rPr lang="en-US" sz="2000" b="1" u="sng" dirty="0"/>
              <a:t>1 atomic mass unit = 1/12 of a C-12 atom</a:t>
            </a:r>
          </a:p>
          <a:p>
            <a:r>
              <a:rPr lang="en-US" sz="2000" b="1" dirty="0"/>
              <a:t>By definition,  </a:t>
            </a:r>
            <a:r>
              <a:rPr lang="en-US" sz="2000" b="1" u="sng" dirty="0"/>
              <a:t>1g =1 mole of 1 </a:t>
            </a:r>
            <a:r>
              <a:rPr lang="en-US" sz="2000" b="1" u="sng" dirty="0" err="1"/>
              <a:t>amu</a:t>
            </a:r>
            <a:endParaRPr lang="en-US" sz="2000" b="1" u="sng" dirty="0"/>
          </a:p>
          <a:p>
            <a:r>
              <a:rPr lang="en-US" sz="2000" b="1" dirty="0"/>
              <a:t>So…how many is a mole?</a:t>
            </a:r>
          </a:p>
          <a:p>
            <a:r>
              <a:rPr lang="en-US" sz="2000" b="1" dirty="0"/>
              <a:t>Avogadro’s number = 6.022 x 10</a:t>
            </a:r>
            <a:r>
              <a:rPr lang="en-US" sz="2000" b="1" baseline="30000" dirty="0"/>
              <a:t>23</a:t>
            </a:r>
            <a:r>
              <a:rPr lang="en-US" sz="2000" b="1" dirty="0"/>
              <a:t>  .   There are </a:t>
            </a:r>
            <a:r>
              <a:rPr lang="en-US" sz="2000" b="1" u="sng" dirty="0"/>
              <a:t>6.022 x 10</a:t>
            </a:r>
            <a:r>
              <a:rPr lang="en-US" sz="2000" b="1" u="sng" baseline="30000" dirty="0"/>
              <a:t>23</a:t>
            </a:r>
            <a:r>
              <a:rPr lang="en-US" sz="2000" b="1" u="sng" dirty="0"/>
              <a:t> items </a:t>
            </a:r>
            <a:r>
              <a:rPr lang="en-US" sz="2000" b="1" dirty="0"/>
              <a:t>in </a:t>
            </a:r>
            <a:r>
              <a:rPr lang="en-US" sz="2000" b="1" u="sng" dirty="0"/>
              <a:t>one mole of anything</a:t>
            </a:r>
            <a:r>
              <a:rPr lang="en-US" sz="2000" b="1" dirty="0"/>
              <a:t>.</a:t>
            </a:r>
          </a:p>
          <a:p>
            <a:r>
              <a:rPr lang="en-US" sz="2000" b="1" dirty="0">
                <a:hlinkClick r:id="rId2"/>
              </a:rPr>
              <a:t>https://www.youtube.com/watch?v=TEl4jeETVmg&amp;t=1s</a:t>
            </a:r>
            <a:r>
              <a:rPr lang="en-US" sz="2000" b="1" dirty="0"/>
              <a:t> How big is a mole?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1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mole looks like…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257535"/>
            <a:ext cx="8825659" cy="3416300"/>
          </a:xfrm>
        </p:spPr>
        <p:txBody>
          <a:bodyPr/>
          <a:lstStyle/>
          <a:p>
            <a:r>
              <a:rPr lang="en-US" b="1" dirty="0"/>
              <a:t>One mole of water (18 mL)</a:t>
            </a:r>
          </a:p>
          <a:p>
            <a:r>
              <a:rPr lang="en-US" b="1" dirty="0"/>
              <a:t>One mole of carbon (12 g)  </a:t>
            </a:r>
          </a:p>
          <a:p>
            <a:r>
              <a:rPr lang="en-US" b="1" dirty="0"/>
              <a:t>One mole of sugar (342 g)</a:t>
            </a:r>
          </a:p>
          <a:p>
            <a:r>
              <a:rPr lang="en-US" b="1" dirty="0"/>
              <a:t>One mole of salt (58 g)</a:t>
            </a:r>
          </a:p>
          <a:p>
            <a:r>
              <a:rPr lang="en-US" b="1" dirty="0"/>
              <a:t>One mole of copper (64 g)</a:t>
            </a:r>
          </a:p>
          <a:p>
            <a:r>
              <a:rPr lang="en-US" b="1" dirty="0"/>
              <a:t>One mole of any gas = 22.4 L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https://www.cdli.ca/sampleResources/chem2202/unit01_org01_ilo03/1_mole_carb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557" y="2316907"/>
            <a:ext cx="2595651" cy="163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cdn.c.photoshelter.com/img-get/I0000Ml_f1mIoHjs/s/860/860/Fphoto-28539102-2RM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3" t="16556" r="263" b="21038"/>
          <a:stretch/>
        </p:blipFill>
        <p:spPr bwMode="auto">
          <a:xfrm>
            <a:off x="5106466" y="4188396"/>
            <a:ext cx="3826019" cy="190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232687" y="2072981"/>
            <a:ext cx="1310495" cy="1963805"/>
            <a:chOff x="6096000" y="302877"/>
            <a:chExt cx="1869542" cy="2495505"/>
          </a:xfrm>
        </p:grpSpPr>
        <p:pic>
          <p:nvPicPr>
            <p:cNvPr id="4" name="Picture 2" descr="http://mesascientific.org/LBC/LBC_CW/SEMESTER_ONE/1_mole-of-Water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02877"/>
              <a:ext cx="1869542" cy="24955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6507956" y="1321591"/>
              <a:ext cx="923925" cy="47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375" y="4072043"/>
            <a:ext cx="2437430" cy="210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– Mole conversions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For any given substance, there is an equivalence between the number of items and 1 mole of the substance:</a:t>
            </a:r>
          </a:p>
          <a:p>
            <a:r>
              <a:rPr lang="en-US" sz="2000" b="1" u="sng" dirty="0"/>
              <a:t>1 mole of X = 6.022 x 10</a:t>
            </a:r>
            <a:r>
              <a:rPr lang="en-US" sz="2000" b="1" u="sng" baseline="30000" dirty="0"/>
              <a:t>23</a:t>
            </a:r>
            <a:r>
              <a:rPr lang="en-US" sz="2000" b="1" u="sng" dirty="0"/>
              <a:t> of X </a:t>
            </a:r>
          </a:p>
          <a:p>
            <a:r>
              <a:rPr lang="en-US" sz="2000" b="1" dirty="0"/>
              <a:t>From this two conversion factors can be written:</a:t>
            </a:r>
          </a:p>
          <a:p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endParaRPr lang="en-US" dirty="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230810"/>
              </p:ext>
            </p:extLst>
          </p:nvPr>
        </p:nvGraphicFramePr>
        <p:xfrm>
          <a:off x="3553031" y="4571768"/>
          <a:ext cx="4281487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2158920" imgH="419040" progId="Equation.DSMT4">
                  <p:embed/>
                </p:oleObj>
              </mc:Choice>
              <mc:Fallback>
                <p:oleObj name="Equation" r:id="rId3" imgW="2158920" imgH="419040" progId="Equation.DSMT4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3031" y="4571768"/>
                        <a:ext cx="4281487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99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EB7E-D72E-42C7-9B36-BFFF9233A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number-mol conversions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53F111-4AF6-4CAB-B96C-BAB5C69102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b="1" dirty="0"/>
                  <a:t>Ex: How many Cu atoms are there in 1.35 mol Cu?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1.35 </m:t>
                    </m:r>
                    <m:r>
                      <m:rPr>
                        <m:nor/>
                      </m:rPr>
                      <a:rPr lang="en-US" i="0" smtClean="0">
                        <a:latin typeface="Cambria Math" panose="02040503050406030204" pitchFamily="18" charset="0"/>
                      </a:rPr>
                      <m:t>mol</m:t>
                    </m:r>
                    <m:r>
                      <m:rPr>
                        <m:nor/>
                      </m:rPr>
                      <a:rPr lang="en-US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i="0" smtClean="0">
                        <a:latin typeface="Cambria Math" panose="02040503050406030204" pitchFamily="18" charset="0"/>
                      </a:rPr>
                      <m:t>Cu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6.022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Cu</m:t>
                        </m:r>
                        <m:r>
                          <m:rPr>
                            <m:nor/>
                          </m:rPr>
                          <a:rPr lang="en-US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atoms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Cu</m:t>
                        </m:r>
                      </m:den>
                    </m:f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8.13 x 10</a:t>
                </a:r>
                <a:r>
                  <a:rPr lang="en-US" b="1" baseline="30000" dirty="0"/>
                  <a:t>23</a:t>
                </a:r>
                <a:r>
                  <a:rPr lang="en-US" b="1" dirty="0"/>
                  <a:t> Cu atoms</a:t>
                </a:r>
              </a:p>
              <a:p>
                <a:r>
                  <a:rPr lang="en-US" b="1" dirty="0"/>
                  <a:t>Ex: How many CO 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 molecules are there in 0.375 mol CO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0.375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6.022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molecules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= </a:t>
                </a:r>
                <a:r>
                  <a:rPr lang="en-US" b="1" dirty="0"/>
                  <a:t> 2.26 x 10</a:t>
                </a:r>
                <a:r>
                  <a:rPr lang="en-US" b="1" baseline="30000" dirty="0"/>
                  <a:t>23</a:t>
                </a:r>
                <a:r>
                  <a:rPr lang="en-US" b="1" dirty="0"/>
                  <a:t> molecules</a:t>
                </a:r>
                <a:endParaRPr lang="en-US" dirty="0"/>
              </a:p>
              <a:p>
                <a:r>
                  <a:rPr lang="en-US" b="1" dirty="0"/>
                  <a:t>Ex: 7.05 x 10</a:t>
                </a:r>
                <a:r>
                  <a:rPr lang="en-US" b="1" baseline="30000" dirty="0"/>
                  <a:t>35</a:t>
                </a:r>
                <a:r>
                  <a:rPr lang="en-US" b="1" dirty="0"/>
                  <a:t> Au atoms makes how many moles of Au?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7.05 </m:t>
                    </m:r>
                    <m:r>
                      <m:rPr>
                        <m:nor/>
                      </m:rPr>
                      <a:rPr lang="en-US" dirty="0"/>
                      <m:t>x</m:t>
                    </m:r>
                    <m:r>
                      <m:rPr>
                        <m:nor/>
                      </m:rPr>
                      <a:rPr lang="en-US" dirty="0"/>
                      <m:t> 1035 </m:t>
                    </m:r>
                    <m:r>
                      <m:rPr>
                        <m:nor/>
                      </m:rPr>
                      <a:rPr lang="en-US" dirty="0"/>
                      <m:t>Au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atoms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i="0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Au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6.022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Au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atom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1" dirty="0"/>
                  <a:t> 1.17x10</a:t>
                </a:r>
                <a:r>
                  <a:rPr lang="en-US" b="1" baseline="30000" dirty="0"/>
                  <a:t>12</a:t>
                </a:r>
                <a:r>
                  <a:rPr lang="en-US" b="1" dirty="0"/>
                  <a:t> mol Au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53F111-4AF6-4CAB-B96C-BAB5C69102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76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85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Molar Mass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954" y="2603500"/>
            <a:ext cx="10408689" cy="34163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The </a:t>
            </a:r>
            <a:r>
              <a:rPr lang="en-US" sz="2400" b="1" u="sng" dirty="0"/>
              <a:t>mass of a mole of atoms or molecules </a:t>
            </a:r>
            <a:r>
              <a:rPr lang="en-US" sz="2400" b="1" dirty="0"/>
              <a:t>is called its </a:t>
            </a:r>
            <a:r>
              <a:rPr lang="en-US" sz="2400" b="1" i="1" u="sng" dirty="0"/>
              <a:t>molar mass</a:t>
            </a:r>
            <a:r>
              <a:rPr lang="en-US" sz="2400" b="1" dirty="0"/>
              <a:t>.    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Because 1 mole of 1 </a:t>
            </a:r>
            <a:r>
              <a:rPr lang="en-US" sz="2400" b="1" dirty="0" err="1"/>
              <a:t>amu</a:t>
            </a:r>
            <a:r>
              <a:rPr lang="en-US" sz="2400" b="1" dirty="0"/>
              <a:t> = 1 g                                                      Molar mass in grams = formula mass in </a:t>
            </a:r>
            <a:r>
              <a:rPr lang="en-US" sz="2400" b="1" dirty="0" err="1"/>
              <a:t>amu</a:t>
            </a:r>
            <a:r>
              <a:rPr lang="en-US" sz="2400" b="1" dirty="0"/>
              <a:t>.</a:t>
            </a:r>
          </a:p>
          <a:p>
            <a:r>
              <a:rPr lang="en-US" sz="2400" b="1" dirty="0"/>
              <a:t>Already know how to find </a:t>
            </a:r>
            <a:r>
              <a:rPr lang="en-US" sz="2400" b="1" u="sng" dirty="0"/>
              <a:t>formula mass</a:t>
            </a:r>
            <a:r>
              <a:rPr lang="en-US" sz="2400" b="1" dirty="0"/>
              <a:t>   (</a:t>
            </a:r>
            <a:r>
              <a:rPr lang="en-US" sz="2400" b="1" u="sng" dirty="0"/>
              <a:t>add up average atomic mass for each atom </a:t>
            </a:r>
            <a:r>
              <a:rPr lang="en-US" sz="2400" b="1" dirty="0"/>
              <a:t>in a chemical formula). </a:t>
            </a:r>
          </a:p>
          <a:p>
            <a:r>
              <a:rPr lang="en-US" sz="2400" b="1" dirty="0"/>
              <a:t>Simply </a:t>
            </a:r>
            <a:r>
              <a:rPr lang="en-US" sz="2400" b="1" u="sng" dirty="0"/>
              <a:t>change unit to grams to find the molar mass</a:t>
            </a:r>
            <a:r>
              <a:rPr lang="en-US" sz="2400" b="1" dirty="0"/>
              <a:t>.</a:t>
            </a:r>
          </a:p>
          <a:p>
            <a:r>
              <a:rPr lang="en-US" sz="2400" b="1" dirty="0"/>
              <a:t>Find the molar mass of  Al</a:t>
            </a:r>
            <a:r>
              <a:rPr lang="en-US" sz="2400" b="1" baseline="-25000" dirty="0"/>
              <a:t>2</a:t>
            </a:r>
            <a:r>
              <a:rPr lang="en-US" sz="2400" b="1" dirty="0"/>
              <a:t>O</a:t>
            </a:r>
            <a:r>
              <a:rPr lang="en-US" sz="2400" b="1" baseline="-25000" dirty="0"/>
              <a:t>3</a:t>
            </a:r>
            <a:r>
              <a:rPr lang="en-US" sz="2400" b="1" dirty="0"/>
              <a:t> and Al</a:t>
            </a:r>
            <a:r>
              <a:rPr lang="en-US" sz="2400" b="1" baseline="-25000" dirty="0"/>
              <a:t>2</a:t>
            </a:r>
            <a:r>
              <a:rPr lang="en-US" sz="2400" b="1" dirty="0"/>
              <a:t>(SO</a:t>
            </a:r>
            <a:r>
              <a:rPr lang="en-US" sz="2400" b="1" baseline="-25000" dirty="0"/>
              <a:t>4</a:t>
            </a:r>
            <a:r>
              <a:rPr lang="en-US" sz="2400" b="1" dirty="0"/>
              <a:t>)</a:t>
            </a:r>
            <a:r>
              <a:rPr lang="en-US" sz="2400" b="1" baseline="-25000" dirty="0"/>
              <a:t>3  </a:t>
            </a:r>
            <a:r>
              <a:rPr lang="en-US" sz="2400" b="1" dirty="0"/>
              <a:t>using your periodic table.</a:t>
            </a:r>
          </a:p>
          <a:p>
            <a:endParaRPr lang="en-US" sz="2400" b="1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5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Gram – Mole conversions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/>
              <a:t>For any given substance, there is an equivalence between its molar mass and 1 mole of the substance:</a:t>
            </a:r>
          </a:p>
          <a:p>
            <a:r>
              <a:rPr lang="en-US" sz="2000" b="1" dirty="0"/>
              <a:t>1 mole of X = (</a:t>
            </a:r>
            <a:r>
              <a:rPr lang="en-US" sz="2000" b="1" i="1" dirty="0"/>
              <a:t>molar mass of X</a:t>
            </a:r>
            <a:r>
              <a:rPr lang="en-US" sz="2000" b="1" dirty="0"/>
              <a:t>) grams</a:t>
            </a:r>
          </a:p>
          <a:p>
            <a:r>
              <a:rPr lang="en-US" sz="2000" b="1" dirty="0"/>
              <a:t>From this two conversion factors can be written: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383834" y="4184383"/>
          <a:ext cx="4710113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2374560" imgH="419040" progId="Equation.DSMT4">
                  <p:embed/>
                </p:oleObj>
              </mc:Choice>
              <mc:Fallback>
                <p:oleObj name="Equation" r:id="rId3" imgW="2374560" imgH="419040" progId="Equation.DSMT4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834" y="4184383"/>
                        <a:ext cx="4710113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50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F21FB-DBFC-4F53-9849-F4B45F81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g-mol conversions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19A2ED-37FA-4E8E-B0DF-E20A19BE4E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Ex: What is the mass of 3.50 mol of NaCl?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3.50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NaCl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58.44 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NaCl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NaCl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:r>
                  <a:rPr lang="en-US" b="1" dirty="0"/>
                  <a:t>204 g NaCl</a:t>
                </a:r>
              </a:p>
              <a:p>
                <a:r>
                  <a:rPr lang="en-US" b="1" dirty="0"/>
                  <a:t>Ex: How many moles of Al(OH)</a:t>
                </a:r>
                <a:r>
                  <a:rPr lang="en-US" b="1" baseline="-25000" dirty="0"/>
                  <a:t>3</a:t>
                </a:r>
                <a:r>
                  <a:rPr lang="en-US" b="1" dirty="0"/>
                  <a:t> are in a 75.8 g sample?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5.8 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Al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OH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Al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OH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78.003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Al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OH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= </a:t>
                </a:r>
                <a:r>
                  <a:rPr lang="en-US" b="1" dirty="0"/>
                  <a:t>0.972 mol Al(OH)</a:t>
                </a:r>
                <a:r>
                  <a:rPr lang="en-US" b="1" baseline="-25000" dirty="0"/>
                  <a:t>3</a:t>
                </a:r>
                <a:r>
                  <a:rPr lang="en-US" b="1" dirty="0"/>
                  <a:t> </a:t>
                </a:r>
              </a:p>
              <a:p>
                <a:endParaRPr lang="en-US" b="1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19A2ED-37FA-4E8E-B0DF-E20A19BE4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79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 – volume conversions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u="sng" dirty="0"/>
              <a:t>For any gas</a:t>
            </a:r>
            <a:r>
              <a:rPr lang="en-US" sz="2000" b="1" dirty="0"/>
              <a:t>, the volume occupied by one mole is 22.4 L at STP</a:t>
            </a:r>
          </a:p>
          <a:p>
            <a:r>
              <a:rPr lang="en-US" sz="2000" b="1" dirty="0"/>
              <a:t>1 mole of gas = 22.4 L</a:t>
            </a:r>
          </a:p>
          <a:p>
            <a:r>
              <a:rPr lang="en-US" sz="2000" b="1" dirty="0"/>
              <a:t>From this two conversion factors can be written: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dirty="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900488" y="3919538"/>
          <a:ext cx="28463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1434960" imgH="393480" progId="Equation.DSMT4">
                  <p:embed/>
                </p:oleObj>
              </mc:Choice>
              <mc:Fallback>
                <p:oleObj name="Equation" r:id="rId3" imgW="1434960" imgH="393480" progId="Equation.DSMT4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488" y="3919538"/>
                        <a:ext cx="284638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97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43368</TotalTime>
  <Words>796</Words>
  <Application>Microsoft Office PowerPoint</Application>
  <PresentationFormat>Widescreen</PresentationFormat>
  <Paragraphs>101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Wingdings 3</vt:lpstr>
      <vt:lpstr>Ion Boardroom</vt:lpstr>
      <vt:lpstr>Equation</vt:lpstr>
      <vt:lpstr>Chemistry – Week of April 13 Lesson #1</vt:lpstr>
      <vt:lpstr>The mole concept - Review</vt:lpstr>
      <vt:lpstr>One mole looks like…</vt:lpstr>
      <vt:lpstr>Number – Mole conversions</vt:lpstr>
      <vt:lpstr>Sample number-mol conversions</vt:lpstr>
      <vt:lpstr>Molar Mass</vt:lpstr>
      <vt:lpstr>Gram – Mole conversions</vt:lpstr>
      <vt:lpstr>Sample g-mol conversions</vt:lpstr>
      <vt:lpstr>Mole – volume conversions</vt:lpstr>
      <vt:lpstr>Sample Volume-mol conversions</vt:lpstr>
      <vt:lpstr>Mixed practice and Multistep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387</cp:revision>
  <cp:lastPrinted>2018-04-03T12:18:27Z</cp:lastPrinted>
  <dcterms:created xsi:type="dcterms:W3CDTF">2015-08-11T02:33:52Z</dcterms:created>
  <dcterms:modified xsi:type="dcterms:W3CDTF">2020-04-13T22:34:42Z</dcterms:modified>
</cp:coreProperties>
</file>